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6" r:id="rId10"/>
    <p:sldId id="267" r:id="rId11"/>
    <p:sldId id="265" r:id="rId12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97" autoAdjust="0"/>
    <p:restoredTop sz="94660"/>
  </p:normalViewPr>
  <p:slideViewPr>
    <p:cSldViewPr>
      <p:cViewPr>
        <p:scale>
          <a:sx n="59" d="100"/>
          <a:sy n="59" d="100"/>
        </p:scale>
        <p:origin x="-678" y="-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Title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39775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973" y="1964267"/>
            <a:ext cx="5714228" cy="2421464"/>
          </a:xfrm>
        </p:spPr>
        <p:txBody>
          <a:bodyPr anchor="b">
            <a:normAutofit/>
          </a:bodyPr>
          <a:lstStyle>
            <a:lvl1pPr algn="r">
              <a:defRPr sz="4400">
                <a:effectLst/>
              </a:defRPr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3973" y="4385733"/>
            <a:ext cx="5714228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52311" y="5870576"/>
            <a:ext cx="1212173" cy="377825"/>
          </a:xfrm>
        </p:spPr>
        <p:txBody>
          <a:bodyPr/>
          <a:lstStyle/>
          <a:p>
            <a:fld id="{2AFD2556-3535-42F2-9532-AA277FF1B3CE}" type="datetimeFigureOut">
              <a:rPr lang="pt-PT" smtClean="0"/>
              <a:t>02-05-2017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973" y="5870576"/>
            <a:ext cx="3932137" cy="377825"/>
          </a:xfrm>
        </p:spPr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40685" y="5870576"/>
            <a:ext cx="417516" cy="377825"/>
          </a:xfrm>
        </p:spPr>
        <p:txBody>
          <a:bodyPr/>
          <a:lstStyle/>
          <a:p>
            <a:fld id="{7F51DE27-3A16-43F1-B642-E9C4BAFDEAF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93025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grafia Panorâmica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4732865"/>
            <a:ext cx="7772400" cy="566738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4401" y="932112"/>
            <a:ext cx="6858000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1600"/>
            </a:lvl1pPr>
          </a:lstStyle>
          <a:p>
            <a:pPr marL="0" lvl="0" indent="0" algn="ctr">
              <a:buNone/>
            </a:pPr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5299603"/>
            <a:ext cx="77724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D2556-3535-42F2-9532-AA277FF1B3CE}" type="datetimeFigureOut">
              <a:rPr lang="pt-PT" smtClean="0"/>
              <a:t>02-05-2017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1DE27-3A16-43F1-B642-E9C4BAFDEAF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15142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609602"/>
            <a:ext cx="7772399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4343400"/>
            <a:ext cx="7772399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D2556-3535-42F2-9532-AA277FF1B3CE}" type="datetimeFigureOut">
              <a:rPr lang="pt-PT" smtClean="0"/>
              <a:t>02-05-2017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1DE27-3A16-43F1-B642-E9C4BAFDEAF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980581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796" y="71811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35800" y="275167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879115" y="609602"/>
            <a:ext cx="7091297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988671" y="3352800"/>
            <a:ext cx="6876133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2266" y="4343400"/>
            <a:ext cx="77724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D2556-3535-42F2-9532-AA277FF1B3CE}" type="datetimeFigureOut">
              <a:rPr lang="pt-PT" smtClean="0"/>
              <a:t>02-05-2017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1DE27-3A16-43F1-B642-E9C4BAFDEAF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866397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291648"/>
            <a:ext cx="7772401" cy="1468800"/>
          </a:xfrm>
        </p:spPr>
        <p:txBody>
          <a:bodyPr anchor="b">
            <a:normAutofit/>
          </a:bodyPr>
          <a:lstStyle>
            <a:lvl1pPr algn="l">
              <a:defRPr sz="2800" b="0" cap="none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760448"/>
            <a:ext cx="7772402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D2556-3535-42F2-9532-AA277FF1B3CE}" type="datetimeFigureOut">
              <a:rPr lang="pt-PT" smtClean="0"/>
              <a:t>02-05-2017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1DE27-3A16-43F1-B642-E9C4BAFDEAF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891009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 com Cit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796" y="71811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35800" y="275167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879115" y="609602"/>
            <a:ext cx="7091297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57200" y="3886200"/>
            <a:ext cx="7772401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t-PT" smtClean="0"/>
              <a:t>Clique para editar os estilos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775200"/>
            <a:ext cx="7772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D2556-3535-42F2-9532-AA277FF1B3CE}" type="datetimeFigureOut">
              <a:rPr lang="pt-PT" smtClean="0"/>
              <a:t>02-05-2017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1DE27-3A16-43F1-B642-E9C4BAFDEAF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010673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iro ou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440" y="609602"/>
            <a:ext cx="7772401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64440" y="3505200"/>
            <a:ext cx="777240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t-PT" smtClean="0"/>
              <a:t>Clique para editar os estilos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4439" y="4343400"/>
            <a:ext cx="7772401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D2556-3535-42F2-9532-AA277FF1B3CE}" type="datetimeFigureOut">
              <a:rPr lang="pt-PT" smtClean="0"/>
              <a:t>02-05-2017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1DE27-3A16-43F1-B642-E9C4BAFDEAF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016490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09601"/>
            <a:ext cx="7772400" cy="1456267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D2556-3535-42F2-9532-AA277FF1B3CE}" type="datetimeFigureOut">
              <a:rPr lang="pt-PT" smtClean="0"/>
              <a:t>02-05-2017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1DE27-3A16-43F1-B642-E9C4BAFDEAF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161924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2978" y="609600"/>
            <a:ext cx="1676621" cy="5181601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90184" cy="5181600"/>
          </a:xfrm>
        </p:spPr>
        <p:txBody>
          <a:bodyPr vert="eaVert" anchor="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D2556-3535-42F2-9532-AA277FF1B3CE}" type="datetimeFigureOut">
              <a:rPr lang="pt-PT" smtClean="0"/>
              <a:t>02-05-2017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1DE27-3A16-43F1-B642-E9C4BAFDEAF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08144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D2556-3535-42F2-9532-AA277FF1B3CE}" type="datetimeFigureOut">
              <a:rPr lang="pt-PT" smtClean="0"/>
              <a:t>02-05-2017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1DE27-3A16-43F1-B642-E9C4BAFDEAF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55096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3308581"/>
            <a:ext cx="77724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4777381"/>
            <a:ext cx="777240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D2556-3535-42F2-9532-AA277FF1B3CE}" type="datetimeFigureOut">
              <a:rPr lang="pt-PT" smtClean="0"/>
              <a:t>02-05-2017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1DE27-3A16-43F1-B642-E9C4BAFDEAF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14102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2142068"/>
            <a:ext cx="3813048" cy="3649134"/>
          </a:xfrm>
        </p:spPr>
        <p:txBody>
          <a:bodyPr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6553" y="2142068"/>
            <a:ext cx="3813048" cy="3649133"/>
          </a:xfrm>
        </p:spPr>
        <p:txBody>
          <a:bodyPr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D2556-3535-42F2-9532-AA277FF1B3CE}" type="datetimeFigureOut">
              <a:rPr lang="pt-PT" smtClean="0"/>
              <a:t>02-05-2017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1DE27-3A16-43F1-B642-E9C4BAFDEAF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20406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480" y="2218267"/>
            <a:ext cx="354060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870201"/>
            <a:ext cx="3813048" cy="2920998"/>
          </a:xfrm>
        </p:spPr>
        <p:txBody>
          <a:bodyPr anchor="t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1120" y="2218267"/>
            <a:ext cx="35184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6552" y="2870201"/>
            <a:ext cx="3813048" cy="2920998"/>
          </a:xfrm>
        </p:spPr>
        <p:txBody>
          <a:bodyPr anchor="t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D2556-3535-42F2-9532-AA277FF1B3CE}" type="datetimeFigureOut">
              <a:rPr lang="pt-PT" smtClean="0"/>
              <a:t>02-05-2017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1DE27-3A16-43F1-B642-E9C4BAFDEAF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64711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609601"/>
            <a:ext cx="7772400" cy="1456267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D2556-3535-42F2-9532-AA277FF1B3CE}" type="datetimeFigureOut">
              <a:rPr lang="pt-PT" smtClean="0"/>
              <a:t>02-05-2017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1DE27-3A16-43F1-B642-E9C4BAFDEAF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74499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D2556-3535-42F2-9532-AA277FF1B3CE}" type="datetimeFigureOut">
              <a:rPr lang="pt-PT" smtClean="0"/>
              <a:t>02-05-2017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1DE27-3A16-43F1-B642-E9C4BAFDEAF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75702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1718" y="1557868"/>
            <a:ext cx="2862910" cy="1439332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6144" y="609601"/>
            <a:ext cx="4627975" cy="5181600"/>
          </a:xfrm>
        </p:spPr>
        <p:txBody>
          <a:bodyPr anchor="ctr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718" y="2997200"/>
            <a:ext cx="2862910" cy="184573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D2556-3535-42F2-9532-AA277FF1B3CE}" type="datetimeFigureOut">
              <a:rPr lang="pt-PT" smtClean="0"/>
              <a:t>02-05-2017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1DE27-3A16-43F1-B642-E9C4BAFDEAF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4117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128" y="1735672"/>
            <a:ext cx="4097204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29200" y="914400"/>
            <a:ext cx="3200400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1600" dirty="0"/>
            </a:lvl1pPr>
          </a:lstStyle>
          <a:p>
            <a:pPr marL="0" lvl="0" indent="0" algn="ctr">
              <a:buNone/>
            </a:pPr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2128" y="3107272"/>
            <a:ext cx="4097204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D2556-3535-42F2-9532-AA277FF1B3CE}" type="datetimeFigureOut">
              <a:rPr lang="pt-PT" smtClean="0"/>
              <a:t>02-05-2017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1DE27-3A16-43F1-B642-E9C4BAFDEAF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92798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601"/>
            <a:ext cx="7772400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42068"/>
            <a:ext cx="7772400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23712" y="5870576"/>
            <a:ext cx="1212173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AFD2556-3535-42F2-9532-AA277FF1B3CE}" type="datetimeFigureOut">
              <a:rPr lang="pt-PT" smtClean="0"/>
              <a:t>02-05-2017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5870576"/>
            <a:ext cx="5990311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12085" y="5870576"/>
            <a:ext cx="417516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F51DE27-3A16-43F1-B642-E9C4BAFDEAF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7008226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PT" b="1" dirty="0" err="1"/>
              <a:t>Ação</a:t>
            </a:r>
            <a:r>
              <a:rPr lang="pt-PT" b="1" dirty="0"/>
              <a:t> Escola </a:t>
            </a:r>
            <a:r>
              <a:rPr lang="pt-PT" b="1" dirty="0" err="1"/>
              <a:t>S.o.s</a:t>
            </a:r>
            <a:r>
              <a:rPr lang="pt-PT" b="1" dirty="0"/>
              <a:t>. Azulejo</a:t>
            </a:r>
            <a:endParaRPr lang="pt-PT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pt-PT" dirty="0"/>
              <a:t>Junta de freguesia do parque das nações </a:t>
            </a:r>
          </a:p>
          <a:p>
            <a:r>
              <a:rPr lang="pt-PT" dirty="0"/>
              <a:t>Pelouro da educação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655084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Desenvolvimento do projeto no âmbito das AAAF/CAF: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/>
              <a:t>Materiais Usados:</a:t>
            </a:r>
          </a:p>
          <a:p>
            <a:r>
              <a:rPr lang="pt-PT" dirty="0" smtClean="0"/>
              <a:t>Cartão prensado;</a:t>
            </a:r>
          </a:p>
          <a:p>
            <a:r>
              <a:rPr lang="pt-PT" dirty="0" smtClean="0"/>
              <a:t>Cartolina Eva;</a:t>
            </a:r>
          </a:p>
          <a:p>
            <a:r>
              <a:rPr lang="pt-PT" dirty="0" smtClean="0"/>
              <a:t>Tintas;</a:t>
            </a:r>
          </a:p>
          <a:p>
            <a:r>
              <a:rPr lang="pt-PT" dirty="0" smtClean="0"/>
              <a:t>Cola Quente;</a:t>
            </a:r>
          </a:p>
          <a:p>
            <a:pPr marL="0" indent="0">
              <a:buNone/>
            </a:pPr>
            <a:endParaRPr lang="pt-PT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916832"/>
            <a:ext cx="3075806" cy="410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2365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/>
              <a:t>Reflexão final</a:t>
            </a:r>
            <a:br>
              <a:rPr lang="pt-PT" dirty="0"/>
            </a:b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/>
              <a:t>Esta atividade </a:t>
            </a:r>
            <a:r>
              <a:rPr lang="pt-PT"/>
              <a:t>despertou </a:t>
            </a:r>
            <a:r>
              <a:rPr lang="pt-PT" smtClean="0"/>
              <a:t>nas </a:t>
            </a:r>
            <a:r>
              <a:rPr lang="pt-PT" dirty="0"/>
              <a:t>crianças a importância pela arte de calcetar, e pelos riscos que o património urbano corre nos dias de hoje, por isso tentámos sensibilizar as crianças para a necessidade de o proteger.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81821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sz="3200" dirty="0"/>
              <a:t>Enquadramento do projeto;</a:t>
            </a:r>
          </a:p>
          <a:p>
            <a:r>
              <a:rPr lang="pt-PT" sz="3200" dirty="0"/>
              <a:t>Objetivos específicos;</a:t>
            </a:r>
          </a:p>
          <a:p>
            <a:r>
              <a:rPr lang="pt-PT" sz="3200" dirty="0"/>
              <a:t>Desenvolvimento do projeto no âmbito das AAAF/CAF;</a:t>
            </a:r>
          </a:p>
          <a:p>
            <a:r>
              <a:rPr lang="pt-PT" sz="3200" dirty="0"/>
              <a:t>Reflexão final;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35501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/>
              <a:t>Enquadramento do projeto: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/>
              <a:t>Dentro da Freguesia do Parque das Nações podemos encontrar variados tipos de arte. </a:t>
            </a:r>
          </a:p>
          <a:p>
            <a:r>
              <a:rPr lang="pt-PT" dirty="0"/>
              <a:t>Este projeto tem como base a valorização da arte urbana, que acrescenta aos espaços comuns da freguesia mais vida. </a:t>
            </a:r>
          </a:p>
          <a:p>
            <a:r>
              <a:rPr lang="pt-PT" dirty="0"/>
              <a:t>Neste ano decidimos focar-nos na calçada Portuguesa.  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322169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/>
              <a:t>Enquadramento do projeto: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/>
              <a:t>O projeto foi dinamizado e lançado às escolas, através do Museu da </a:t>
            </a:r>
            <a:r>
              <a:rPr lang="pt-PT" dirty="0" smtClean="0"/>
              <a:t>Polícia </a:t>
            </a:r>
            <a:r>
              <a:rPr lang="pt-PT" dirty="0"/>
              <a:t>Judiciária;</a:t>
            </a:r>
          </a:p>
          <a:p>
            <a:r>
              <a:rPr lang="pt-PT" dirty="0"/>
              <a:t>Os objetivos principais desta missão são sensibilizar a comunidade escolar e salvaguardar o património português.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583913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/>
              <a:t>Objetivos específicos: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/>
              <a:t>Dar a conhecer a importância e o valor patrimonial da calçada portuguesa;</a:t>
            </a:r>
          </a:p>
          <a:p>
            <a:r>
              <a:rPr lang="pt-PT" dirty="0"/>
              <a:t>Alertar para a problemática do vandalismo/furto/desvalorização do património urbano;</a:t>
            </a:r>
          </a:p>
          <a:p>
            <a:r>
              <a:rPr lang="pt-PT" dirty="0"/>
              <a:t>Recriar de forma lúdica e criativa a arte de calcetar.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84231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38672" y="1599084"/>
            <a:ext cx="6400800" cy="685800"/>
          </a:xfrm>
        </p:spPr>
        <p:txBody>
          <a:bodyPr>
            <a:normAutofit fontScale="90000"/>
          </a:bodyPr>
          <a:lstStyle/>
          <a:p>
            <a:r>
              <a:rPr lang="pt-PT" sz="3100" dirty="0"/>
              <a:t>Desenvolvimento do projeto no âmbito das AAAF/CAF</a:t>
            </a:r>
            <a:r>
              <a:rPr lang="pt-PT" dirty="0"/>
              <a:t>: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pt-PT" dirty="0"/>
              <a:t>Seleção da calçada:</a:t>
            </a:r>
          </a:p>
          <a:p>
            <a:r>
              <a:rPr lang="pt-PT" dirty="0"/>
              <a:t>Foi escolhida esta em </a:t>
            </a:r>
            <a:endParaRPr lang="pt-PT" dirty="0" smtClean="0"/>
          </a:p>
          <a:p>
            <a:pPr indent="0">
              <a:buNone/>
            </a:pPr>
            <a:r>
              <a:rPr lang="pt-PT" dirty="0" smtClean="0"/>
              <a:t>particular </a:t>
            </a:r>
            <a:r>
              <a:rPr lang="pt-PT" dirty="0"/>
              <a:t>por ser uma </a:t>
            </a:r>
            <a:endParaRPr lang="pt-PT" dirty="0" smtClean="0"/>
          </a:p>
          <a:p>
            <a:pPr indent="0">
              <a:buNone/>
            </a:pPr>
            <a:r>
              <a:rPr lang="pt-PT" dirty="0" smtClean="0"/>
              <a:t>caravela </a:t>
            </a:r>
            <a:r>
              <a:rPr lang="pt-PT" dirty="0"/>
              <a:t>e ir de encontro </a:t>
            </a:r>
            <a:endParaRPr lang="pt-PT" dirty="0" smtClean="0"/>
          </a:p>
          <a:p>
            <a:pPr indent="0">
              <a:buNone/>
            </a:pPr>
            <a:r>
              <a:rPr lang="pt-PT" dirty="0" smtClean="0"/>
              <a:t>com </a:t>
            </a:r>
            <a:r>
              <a:rPr lang="pt-PT" dirty="0"/>
              <a:t>o brasão da nossa </a:t>
            </a:r>
            <a:endParaRPr lang="pt-PT" dirty="0" smtClean="0"/>
          </a:p>
          <a:p>
            <a:pPr indent="0">
              <a:buNone/>
            </a:pPr>
            <a:r>
              <a:rPr lang="pt-PT" dirty="0" smtClean="0"/>
              <a:t>freguesia</a:t>
            </a:r>
            <a:r>
              <a:rPr lang="pt-PT" dirty="0"/>
              <a:t>;</a:t>
            </a:r>
          </a:p>
          <a:p>
            <a:endParaRPr lang="pt-PT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875" y="2852936"/>
            <a:ext cx="3855697" cy="32244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809521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/>
              <a:t>Desenvolvimento do projeto no âmbito das AAAF/CAF: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t-PT" dirty="0"/>
              <a:t>Recriação </a:t>
            </a:r>
            <a:r>
              <a:rPr lang="pt-PT" dirty="0" smtClean="0"/>
              <a:t>da calçada:</a:t>
            </a:r>
            <a:endParaRPr lang="pt-PT" dirty="0"/>
          </a:p>
          <a:p>
            <a:r>
              <a:rPr lang="pt-PT" dirty="0"/>
              <a:t>Através da calçada original, fizemos a seleção da parte que queríamos representar. O conteúdo gráfico foi posteriormente desenhado em 6 folhas de cartão prensado. </a:t>
            </a:r>
          </a:p>
          <a:p>
            <a:r>
              <a:rPr lang="pt-PT" dirty="0"/>
              <a:t>Foram dadas 2 folhas de cartão prensado a cada uma das escolas intervenientes </a:t>
            </a:r>
            <a:r>
              <a:rPr lang="pt-PT" dirty="0" smtClean="0"/>
              <a:t>no</a:t>
            </a:r>
            <a:r>
              <a:rPr lang="pt-PT" dirty="0" smtClean="0"/>
              <a:t> </a:t>
            </a:r>
            <a:r>
              <a:rPr lang="pt-PT" dirty="0"/>
              <a:t>processo de recriação, sendo que o critério obrigatório e comum às </a:t>
            </a:r>
            <a:r>
              <a:rPr lang="pt-PT" dirty="0" smtClean="0"/>
              <a:t>escolas participantes </a:t>
            </a:r>
            <a:r>
              <a:rPr lang="pt-PT" dirty="0" smtClean="0"/>
              <a:t>deveria </a:t>
            </a:r>
            <a:r>
              <a:rPr lang="pt-PT" dirty="0"/>
              <a:t>ser a cor e o tamanho dos desenhos. As técnicas ficaram ao critério de cada </a:t>
            </a:r>
            <a:r>
              <a:rPr lang="pt-PT" dirty="0" smtClean="0"/>
              <a:t>equipa. </a:t>
            </a:r>
            <a:endParaRPr lang="pt-PT" dirty="0"/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477743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/>
              <a:t>Desenvolvimento do projeto no âmbito das AAAF/CAF:</a:t>
            </a:r>
          </a:p>
        </p:txBody>
      </p:sp>
      <p:sp>
        <p:nvSpPr>
          <p:cNvPr id="4" name="Marcador de Posição de Conteúdo 3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Materiais utilizados: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Caixas de ovos;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Cola branca;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Tintas;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Cartão prensado;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PT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2468612"/>
            <a:ext cx="4187300" cy="2351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384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/>
              <a:t>Desenvolvimento do projeto no âmbito das AAAF/CAF:</a:t>
            </a:r>
          </a:p>
        </p:txBody>
      </p:sp>
      <p:sp>
        <p:nvSpPr>
          <p:cNvPr id="4" name="Marcador de Posição de Conteúdo 3"/>
          <p:cNvSpPr txBox="1">
            <a:spLocks noGrp="1"/>
          </p:cNvSpPr>
          <p:nvPr>
            <p:ph idx="1"/>
          </p:nvPr>
        </p:nvSpPr>
        <p:spPr>
          <a:xfrm>
            <a:off x="457200" y="2768870"/>
            <a:ext cx="7772400" cy="2395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Materiais utilizados: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Caixas de ovos;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Cola;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Tintas;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Cartão prensado;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PT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2146" y="1702718"/>
            <a:ext cx="3511463" cy="262262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84" r="490"/>
          <a:stretch/>
        </p:blipFill>
        <p:spPr>
          <a:xfrm rot="5400000">
            <a:off x="5372749" y="3804208"/>
            <a:ext cx="2901719" cy="2448271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89987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3F296A"/>
      </a:dk2>
      <a:lt2>
        <a:srgbClr val="EBEBEB"/>
      </a:lt2>
      <a:accent1>
        <a:srgbClr val="E84574"/>
      </a:accent1>
      <a:accent2>
        <a:srgbClr val="798FF2"/>
      </a:accent2>
      <a:accent3>
        <a:srgbClr val="95C369"/>
      </a:accent3>
      <a:accent4>
        <a:srgbClr val="EE875A"/>
      </a:accent4>
      <a:accent5>
        <a:srgbClr val="C363E8"/>
      </a:accent5>
      <a:accent6>
        <a:srgbClr val="6AADC8"/>
      </a:accent6>
      <a:hlink>
        <a:srgbClr val="FE80C7"/>
      </a:hlink>
      <a:folHlink>
        <a:srgbClr val="FBA3EC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elestial" id="{C4BB2A3D-0E93-4C5F-B0D2-9D3FCE089CC5}" vid="{61DDDE80-2DFA-4F2A-B66F-72059846BD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Celestial</Template>
  <TotalTime>57</TotalTime>
  <Words>378</Words>
  <Application>Microsoft Office PowerPoint</Application>
  <PresentationFormat>Apresentação na tela (4:3)</PresentationFormat>
  <Paragraphs>49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2" baseType="lpstr">
      <vt:lpstr>Celestial</vt:lpstr>
      <vt:lpstr>Ação Escola S.o.s. Azulejo</vt:lpstr>
      <vt:lpstr>Apresentação do PowerPoint</vt:lpstr>
      <vt:lpstr>Enquadramento do projeto:</vt:lpstr>
      <vt:lpstr>Enquadramento do projeto:</vt:lpstr>
      <vt:lpstr>Objetivos específicos:</vt:lpstr>
      <vt:lpstr>Desenvolvimento do projeto no âmbito das AAAF/CAF:</vt:lpstr>
      <vt:lpstr>Desenvolvimento do projeto no âmbito das AAAF/CAF:</vt:lpstr>
      <vt:lpstr>Desenvolvimento do projeto no âmbito das AAAF/CAF:</vt:lpstr>
      <vt:lpstr>Desenvolvimento do projeto no âmbito das AAAF/CAF:</vt:lpstr>
      <vt:lpstr>Desenvolvimento do projeto no âmbito das AAAF/CAF:</vt:lpstr>
      <vt:lpstr>Reflexão final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Ação Escola S.o.s. Azulejo</dc:title>
  <dc:creator>Vãnia Rebolho</dc:creator>
  <cp:lastModifiedBy>AAAF_CAF</cp:lastModifiedBy>
  <cp:revision>8</cp:revision>
  <dcterms:created xsi:type="dcterms:W3CDTF">2017-04-28T17:02:27Z</dcterms:created>
  <dcterms:modified xsi:type="dcterms:W3CDTF">2017-05-02T16:12:51Z</dcterms:modified>
</cp:coreProperties>
</file>